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46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11" r:id="rId21"/>
    <p:sldId id="383" r:id="rId22"/>
    <p:sldId id="412" r:id="rId23"/>
    <p:sldId id="364" r:id="rId24"/>
    <p:sldId id="385" r:id="rId25"/>
    <p:sldId id="413" r:id="rId26"/>
    <p:sldId id="386" r:id="rId27"/>
    <p:sldId id="388" r:id="rId28"/>
    <p:sldId id="422" r:id="rId29"/>
    <p:sldId id="421" r:id="rId30"/>
    <p:sldId id="390" r:id="rId31"/>
    <p:sldId id="384" r:id="rId32"/>
    <p:sldId id="281" r:id="rId33"/>
    <p:sldId id="420" r:id="rId34"/>
    <p:sldId id="423" r:id="rId35"/>
    <p:sldId id="405" r:id="rId36"/>
    <p:sldId id="406" r:id="rId37"/>
    <p:sldId id="409" r:id="rId38"/>
    <p:sldId id="380" r:id="rId39"/>
    <p:sldId id="396" r:id="rId40"/>
    <p:sldId id="397" r:id="rId41"/>
    <p:sldId id="395" r:id="rId42"/>
    <p:sldId id="381" r:id="rId43"/>
    <p:sldId id="382" r:id="rId44"/>
    <p:sldId id="352" r:id="rId45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706" y="168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 ../</a:t>
                </a:r>
                <a:r>
                  <a:rPr lang="en-US" sz="2844" dirty="0"/>
                  <a:t>data/</a:t>
                </a:r>
                <a:r>
                  <a:rPr lang="en-US" sz="2844" dirty="0" err="1"/>
                  <a:t>bm.dta</a:t>
                </a:r>
                <a:r>
                  <a:rPr lang="en-US" sz="2844" dirty="0"/>
                  <a:t> </a:t>
                </a: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844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 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blipFill>
                <a:blip r:embed="rId2"/>
                <a:stretch>
                  <a:fillRect l="-1577" t="-1347" r="-1482" b="-17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626599" y="2374900"/>
            <a:ext cx="3269579" cy="1130300"/>
          </a:xfrm>
          <a:prstGeom prst="wedgeRoundRectCallout">
            <a:avLst>
              <a:gd name="adj1" fmla="val -66573"/>
              <a:gd name="adj2" fmla="val 973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of non Black people that received a call back</a:t>
            </a:r>
          </a:p>
        </p:txBody>
      </p:sp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</a:t>
            </a:r>
            <a:r>
              <a:rPr lang="en-GB" sz="3200">
                <a:latin typeface="Palatino Linotype" charset="0"/>
                <a:ea typeface="Palatino Linotype" charset="0"/>
                <a:cs typeface="Palatino Linotype" charset="0"/>
              </a:rPr>
              <a:t>potential confounding factors</a:t>
            </a: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35841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6792938" cy="1125312"/>
          </a:xfrm>
          <a:prstGeom prst="wedgeRoundRectCallout">
            <a:avLst>
              <a:gd name="adj1" fmla="val -28532"/>
              <a:gd name="adj2" fmla="val -20143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3.2% lower chance of receiving a call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407"/>
            <a:ext cx="6330632" cy="4847851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86008" y="6307176"/>
            <a:ext cx="5930118" cy="1267219"/>
          </a:xfrm>
          <a:prstGeom prst="wedgeRoundRectCallout">
            <a:avLst>
              <a:gd name="adj1" fmla="val -31336"/>
              <a:gd name="adj2" fmla="val -11340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63" y="1660870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8086606"/>
            <a:ext cx="5930118" cy="1571969"/>
          </a:xfrm>
          <a:prstGeom prst="wedgeRoundRectCallout">
            <a:avLst>
              <a:gd name="adj1" fmla="val 102086"/>
              <a:gd name="adj2" fmla="val -12616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47" y="1676400"/>
            <a:ext cx="7697838" cy="7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2773" y="18473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400" b="1" dirty="0">
                <a:latin typeface="Courier New" charset="0"/>
                <a:ea typeface="Cambria" charset="0"/>
              </a:rPr>
              <a:t>wage1[“educ2”] =wage1$educ^2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𝑋</m:t>
                          </m:r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50"/>
            <a:ext cx="11089349" cy="657417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91084"/>
              <a:gd name="adj2" fmla="val 93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bSup>
                        <m:sSubSupPr>
                          <m:ctrlPr>
                            <a:rPr lang="en-GB" sz="3555" i="1" dirty="0" err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bSup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output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8055" y="3289128"/>
            <a:ext cx="11342341" cy="4726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" y="3971928"/>
            <a:ext cx="11774543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15384" y="7095744"/>
            <a:ext cx="8789152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2040</Words>
  <Application>Microsoft Office PowerPoint</Application>
  <PresentationFormat>Custom</PresentationFormat>
  <Paragraphs>341</Paragraphs>
  <Slides>44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2020-10-28T13:21:12Z</dcterms:modified>
</cp:coreProperties>
</file>